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738" r:id="rId2"/>
  </p:sldMasterIdLst>
  <p:notesMasterIdLst>
    <p:notesMasterId r:id="rId32"/>
  </p:notesMasterIdLst>
  <p:sldIdLst>
    <p:sldId id="356" r:id="rId3"/>
    <p:sldId id="357" r:id="rId4"/>
    <p:sldId id="279" r:id="rId5"/>
    <p:sldId id="295" r:id="rId6"/>
    <p:sldId id="314" r:id="rId7"/>
    <p:sldId id="363" r:id="rId8"/>
    <p:sldId id="364" r:id="rId9"/>
    <p:sldId id="370" r:id="rId10"/>
    <p:sldId id="377" r:id="rId11"/>
    <p:sldId id="324" r:id="rId12"/>
    <p:sldId id="374" r:id="rId13"/>
    <p:sldId id="344" r:id="rId14"/>
    <p:sldId id="345" r:id="rId15"/>
    <p:sldId id="375" r:id="rId16"/>
    <p:sldId id="348" r:id="rId17"/>
    <p:sldId id="349" r:id="rId18"/>
    <p:sldId id="367" r:id="rId19"/>
    <p:sldId id="365" r:id="rId20"/>
    <p:sldId id="366" r:id="rId21"/>
    <p:sldId id="309" r:id="rId22"/>
    <p:sldId id="371" r:id="rId23"/>
    <p:sldId id="308" r:id="rId24"/>
    <p:sldId id="307" r:id="rId25"/>
    <p:sldId id="318" r:id="rId26"/>
    <p:sldId id="288" r:id="rId27"/>
    <p:sldId id="372" r:id="rId28"/>
    <p:sldId id="373" r:id="rId29"/>
    <p:sldId id="376" r:id="rId30"/>
    <p:sldId id="35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4660"/>
  </p:normalViewPr>
  <p:slideViewPr>
    <p:cSldViewPr>
      <p:cViewPr varScale="1">
        <p:scale>
          <a:sx n="110" d="100"/>
          <a:sy n="110" d="100"/>
        </p:scale>
        <p:origin x="126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8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7A3356-4020-468D-9609-82E45FE5BFFE}" type="datetimeFigureOut">
              <a:rPr lang="ru-RU" smtClean="0"/>
              <a:t>10.04.2016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1C754-E6A1-4FA9-895C-8BBC4773A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715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B106E36-FD25-4E2D-B0AA-010F637433A0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3417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67675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814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7818D8-3723-4753-AE17-B735173EA6B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4305762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992C73-3548-45B6-A345-CE273A20F12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456441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F592A9-8B8F-4A6D-9D38-308EB991CB8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0613010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FE36F4-5BDA-4EDD-9CC4-F13EFB81770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9875675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4388C6-30AB-4C92-B940-8506E8DF621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0642765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6798CF-788B-4592-AE17-A14747458D5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1088042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ABD723-5F20-4EB3-93A8-ABA96F4B1A9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1343742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46E070-7CBF-446B-8068-16E00240B6E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9420414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857151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250451-5370-4896-8858-6E2E09763A7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1300063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F7AA7B-A12E-4317-BCAF-73ED5F360A3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1888828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68DF6-7200-4C2E-AF55-95E67DF71CD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8758460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16041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67311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28766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54670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64832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8526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22712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fld id="{5B106E36-FD25-4E2D-B0AA-010F637433A0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349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1039AC4-46B7-4923-95EC-4EDEBDFB9BB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35000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jpeg"/><Relationship Id="rId5" Type="http://schemas.openxmlformats.org/officeDocument/2006/relationships/image" Target="../media/image36.emf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785786" y="5429264"/>
            <a:ext cx="7772400" cy="1199704"/>
          </a:xfrm>
          <a:prstGeom prst="rect">
            <a:avLst/>
          </a:prstGeom>
        </p:spPr>
        <p:txBody>
          <a:bodyPr vert="horz" lIns="45720" rIns="45720">
            <a:noAutofit/>
          </a:bodyPr>
          <a:lstStyle/>
          <a:p>
            <a:pPr marL="0" marR="64008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59618" y="4951898"/>
            <a:ext cx="6624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«Ладони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ребёнка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руки возьмём </a:t>
            </a:r>
          </a:p>
          <a:p>
            <a:pPr lvl="1"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сердце своё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него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распахнём»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618" y="338632"/>
            <a:ext cx="6336704" cy="4613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702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88640"/>
            <a:ext cx="5980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проекты: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3"/>
          <a:stretch/>
        </p:blipFill>
        <p:spPr>
          <a:xfrm>
            <a:off x="1259632" y="1268760"/>
            <a:ext cx="6731433" cy="51215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910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411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8"/>
          <a:stretch/>
        </p:blipFill>
        <p:spPr>
          <a:xfrm>
            <a:off x="251520" y="222338"/>
            <a:ext cx="4320480" cy="3817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212976"/>
            <a:ext cx="4379979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4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r="6574" b="3652"/>
          <a:stretch/>
        </p:blipFill>
        <p:spPr>
          <a:xfrm>
            <a:off x="179512" y="404664"/>
            <a:ext cx="4248472" cy="441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6" b="7870"/>
          <a:stretch/>
        </p:blipFill>
        <p:spPr>
          <a:xfrm>
            <a:off x="4572000" y="2060848"/>
            <a:ext cx="4437010" cy="44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015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" r="18041"/>
          <a:stretch/>
        </p:blipFill>
        <p:spPr>
          <a:xfrm rot="5400000">
            <a:off x="287524" y="584684"/>
            <a:ext cx="4032448" cy="36724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5443" r="5882"/>
          <a:stretch/>
        </p:blipFill>
        <p:spPr>
          <a:xfrm>
            <a:off x="4716016" y="2204864"/>
            <a:ext cx="3888432" cy="421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0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411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7" b="7575"/>
          <a:stretch/>
        </p:blipFill>
        <p:spPr>
          <a:xfrm>
            <a:off x="179512" y="404664"/>
            <a:ext cx="4155926" cy="39643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81" y="2852936"/>
            <a:ext cx="4403981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6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2"/>
          <a:stretch/>
        </p:blipFill>
        <p:spPr>
          <a:xfrm>
            <a:off x="1322797" y="1628800"/>
            <a:ext cx="6786438" cy="4896544"/>
          </a:xfrm>
          <a:prstGeom prst="rect">
            <a:avLst/>
          </a:prstGeom>
          <a:effectLst/>
        </p:spPr>
      </p:pic>
      <p:sp>
        <p:nvSpPr>
          <p:cNvPr id="2" name="TextBox 1"/>
          <p:cNvSpPr txBox="1"/>
          <p:nvPr/>
        </p:nvSpPr>
        <p:spPr>
          <a:xfrm>
            <a:off x="1475656" y="116632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</a:t>
            </a: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46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3600400" cy="3678796"/>
          </a:xfrm>
          <a:prstGeom prst="rect">
            <a:avLst/>
          </a:prstGeom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852936"/>
            <a:ext cx="4176464" cy="357910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9497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пожарную часть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0648"/>
            <a:ext cx="4299621" cy="4126489"/>
          </a:xfrm>
          <a:prstGeom prst="rect">
            <a:avLst/>
          </a:prstGeom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75" y="2492896"/>
            <a:ext cx="4320480" cy="409516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588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98628"/>
            <a:ext cx="8411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03648" y="98628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музей природы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Кроноцкого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заповедника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6" y="1700808"/>
            <a:ext cx="5868652" cy="47919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196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51992" y="260648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56792"/>
            <a:ext cx="6552728" cy="504239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403648" y="172524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в природный парк «Вулканы Камчатки»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61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5119078"/>
            <a:ext cx="655272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«Народ,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знающий своего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прошлого,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будущего»</a:t>
            </a:r>
          </a:p>
          <a:p>
            <a:pPr lvl="0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Михаил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Ломоносов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24" y="476671"/>
            <a:ext cx="7078776" cy="461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2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844824"/>
            <a:ext cx="5919432" cy="458866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059832" y="168903"/>
            <a:ext cx="536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Интервью</a:t>
            </a:r>
            <a:endParaRPr lang="ru-RU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815234"/>
            <a:ext cx="8395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сотрудниками детского сада</a:t>
            </a:r>
            <a:endParaRPr lang="ru-RU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19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68760"/>
            <a:ext cx="6696744" cy="470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2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10034" r="9799" b="8982"/>
          <a:stretch/>
        </p:blipFill>
        <p:spPr>
          <a:xfrm>
            <a:off x="1675180" y="1628800"/>
            <a:ext cx="6120680" cy="4877038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35449" y="116632"/>
            <a:ext cx="93898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встречи</a:t>
            </a:r>
            <a:endParaRPr lang="ru-RU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836712"/>
            <a:ext cx="81369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кадетами СОШ № 2</a:t>
            </a:r>
            <a:endParaRPr lang="ru-RU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12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t="14546"/>
          <a:stretch/>
        </p:blipFill>
        <p:spPr>
          <a:xfrm>
            <a:off x="1691680" y="620688"/>
            <a:ext cx="6120680" cy="555956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7734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r="13562"/>
          <a:stretch/>
        </p:blipFill>
        <p:spPr>
          <a:xfrm>
            <a:off x="4572000" y="2708920"/>
            <a:ext cx="4275453" cy="3829780"/>
          </a:xfrm>
          <a:prstGeom prst="rect">
            <a:avLst/>
          </a:prstGeom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4" r="15934"/>
          <a:stretch/>
        </p:blipFill>
        <p:spPr>
          <a:xfrm>
            <a:off x="323528" y="608517"/>
            <a:ext cx="3937286" cy="4090545"/>
          </a:xfrm>
          <a:prstGeom prst="rect">
            <a:avLst/>
          </a:prstGeom>
          <a:effectLst/>
        </p:spPr>
      </p:pic>
      <p:sp>
        <p:nvSpPr>
          <p:cNvPr id="9" name="Прямоугольник 8"/>
          <p:cNvSpPr/>
          <p:nvPr/>
        </p:nvSpPr>
        <p:spPr>
          <a:xfrm>
            <a:off x="4259368" y="285352"/>
            <a:ext cx="45197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Вальс для ветеранов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306295" y="836712"/>
            <a:ext cx="4425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честь </a:t>
            </a:r>
            <a:endParaRPr lang="ru-RU" sz="36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Дня </a:t>
            </a:r>
            <a:r>
              <a:rPr lang="ru-RU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Победы</a:t>
            </a:r>
          </a:p>
        </p:txBody>
      </p:sp>
    </p:spTree>
    <p:extLst>
      <p:ext uri="{BB962C8B-B14F-4D97-AF65-F5344CB8AC3E}">
        <p14:creationId xmlns:p14="http://schemas.microsoft.com/office/powerpoint/2010/main" val="28793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48640"/>
            <a:ext cx="6768752" cy="576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2761992" cy="37905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863" y="1916832"/>
            <a:ext cx="2801962" cy="38454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852936"/>
            <a:ext cx="2736304" cy="383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3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07" y="260648"/>
            <a:ext cx="2592288" cy="3557645"/>
          </a:xfrm>
          <a:prstGeom prst="rect">
            <a:avLst/>
          </a:prstGeom>
        </p:spPr>
      </p:pic>
      <p:graphicFrame>
        <p:nvGraphicFramePr>
          <p:cNvPr id="42" name="Объект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7177294"/>
              </p:ext>
            </p:extLst>
          </p:nvPr>
        </p:nvGraphicFramePr>
        <p:xfrm>
          <a:off x="3112940" y="1700808"/>
          <a:ext cx="2888491" cy="3716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Acrobat Document" r:id="rId4" imgW="5667119" imgH="8019810" progId="AcroExch.Document.7">
                  <p:embed/>
                </p:oleObj>
              </mc:Choice>
              <mc:Fallback>
                <p:oleObj name="Acrobat Document" r:id="rId4" imgW="5667119" imgH="801981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12940" y="1700808"/>
                        <a:ext cx="2888491" cy="3716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068960"/>
            <a:ext cx="2603488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1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128792" cy="3312368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36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Тема опыта:</a:t>
            </a:r>
            <a:br>
              <a:rPr lang="ru-RU" sz="36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 </a:t>
            </a:r>
            <a:r>
              <a:rPr lang="ru-RU" sz="3200" b="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краеведческих  мероприятий, способствующих </a:t>
            </a:r>
            <a:r>
              <a:rPr lang="ru-RU" sz="3200" b="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воспитанию </a:t>
            </a:r>
            <a:br>
              <a:rPr lang="ru-RU" sz="3200" b="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нравственно- патриотических </a:t>
            </a:r>
            <a:br>
              <a:rPr lang="ru-RU" sz="3200" b="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чувств у дошкольников»</a:t>
            </a:r>
            <a:r>
              <a:rPr lang="ru-RU" sz="3200" b="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163726"/>
            <a:ext cx="5251065" cy="3592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03316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260648"/>
            <a:ext cx="8424936" cy="295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1800" algn="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«Любовь к родному краю,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родной культуре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31800" algn="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родной речи начинается с малого –  любви  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31800" algn="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к  своей семье, к своему жилищу, к своему 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31800" algn="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детскому саду. Постоянно расширяясь,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31800" algn="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эта любовь переходит к родной стране, 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31800" algn="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к её истории, прошлому и настоящему 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31800" algn="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ко всему человечеству» 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31800" algn="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Д. С. Лихачев                                                        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31800" algn="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0" y="2388609"/>
            <a:ext cx="5483913" cy="4188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684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332656"/>
            <a:ext cx="8748464" cy="5688632"/>
          </a:xfrm>
        </p:spPr>
        <p:txBody>
          <a:bodyPr>
            <a:normAutofit fontScale="85000" lnSpcReduction="20000"/>
          </a:bodyPr>
          <a:lstStyle/>
          <a:p>
            <a:pPr marL="109728" indent="0">
              <a:buNone/>
            </a:pPr>
            <a:r>
              <a:rPr lang="ru-RU" sz="7700" dirty="0">
                <a:solidFill>
                  <a:schemeClr val="tx1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Новый сосуд долго </a:t>
            </a:r>
            <a:endParaRPr lang="ru-RU" sz="7700" dirty="0" smtClean="0">
              <a:solidFill>
                <a:schemeClr val="tx1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r>
              <a:rPr lang="ru-RU" sz="7700" dirty="0" smtClean="0">
                <a:solidFill>
                  <a:schemeClr val="tx1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пахнет </a:t>
            </a:r>
            <a:r>
              <a:rPr lang="ru-RU" sz="7700" dirty="0">
                <a:solidFill>
                  <a:schemeClr val="tx1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тем, </a:t>
            </a:r>
            <a:endParaRPr lang="ru-RU" sz="7700" dirty="0" smtClean="0">
              <a:solidFill>
                <a:schemeClr val="tx1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r>
              <a:rPr lang="ru-RU" sz="7700" dirty="0" smtClean="0">
                <a:solidFill>
                  <a:schemeClr val="tx1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чем </a:t>
            </a:r>
            <a:r>
              <a:rPr lang="ru-RU" sz="7700" dirty="0">
                <a:solidFill>
                  <a:schemeClr val="tx1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наполнили </a:t>
            </a:r>
            <a:endParaRPr lang="ru-RU" sz="7700" dirty="0" smtClean="0">
              <a:solidFill>
                <a:schemeClr val="tx1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r>
              <a:rPr lang="ru-RU" sz="7700" dirty="0" smtClean="0">
                <a:solidFill>
                  <a:schemeClr val="tx1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его </a:t>
            </a:r>
            <a:r>
              <a:rPr lang="ru-RU" sz="7700" dirty="0">
                <a:solidFill>
                  <a:schemeClr val="tx1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впервые</a:t>
            </a:r>
            <a:r>
              <a:rPr lang="ru-RU" sz="7700" dirty="0" smtClean="0">
                <a:solidFill>
                  <a:schemeClr val="tx1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.</a:t>
            </a:r>
          </a:p>
          <a:p>
            <a:pPr marL="109728" indent="0">
              <a:buNone/>
            </a:pPr>
            <a:r>
              <a:rPr lang="ru-RU" sz="5400" b="1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ru-RU" sz="54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endParaRPr lang="ru-RU" sz="5400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109728" indent="0">
              <a:buNone/>
            </a:pPr>
            <a:r>
              <a:rPr lang="ru-RU" sz="54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                           </a:t>
            </a:r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Гораций</a:t>
            </a: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endParaRPr lang="ru-RU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51992" y="260648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2449" y="214769"/>
            <a:ext cx="80391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любви к малой Родине, как необходимое условие фундамента патриотического воспитания детей дошкольного возраста.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 b="4571"/>
          <a:stretch/>
        </p:blipFill>
        <p:spPr>
          <a:xfrm>
            <a:off x="2627784" y="2189407"/>
            <a:ext cx="4001616" cy="460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6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1172074"/>
            <a:ext cx="8568952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создавать творческо-исследовательскую среду 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о родном городе;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приобщать детей через проектную деятельность к истории, культуре и традициям родного города;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ривлекать к сотрудничеству семьи воспитанников, социальных партнёров;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ru-RU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15106" y="373640"/>
            <a:ext cx="1785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70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8" t="8499" r="1218" b="11376"/>
          <a:stretch/>
        </p:blipFill>
        <p:spPr>
          <a:xfrm>
            <a:off x="1331640" y="1340768"/>
            <a:ext cx="6413622" cy="51578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123728" y="260648"/>
            <a:ext cx="4612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98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1" r="5091"/>
          <a:stretch/>
        </p:blipFill>
        <p:spPr>
          <a:xfrm>
            <a:off x="323528" y="620688"/>
            <a:ext cx="3888432" cy="3963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204864"/>
            <a:ext cx="4222937" cy="4302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38959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325" t="4274" r="2325" b="7429"/>
          <a:stretch/>
        </p:blipFill>
        <p:spPr>
          <a:xfrm>
            <a:off x="1619672" y="1772816"/>
            <a:ext cx="6205019" cy="46364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18791" y="173251"/>
            <a:ext cx="470359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Книга</a:t>
            </a:r>
          </a:p>
          <a:p>
            <a:pPr algn="ctr"/>
            <a:r>
              <a:rPr lang="ru-RU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«Пою тебя, Елизово!»</a:t>
            </a:r>
            <a:endParaRPr lang="ru-RU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1048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5" r="4016"/>
          <a:stretch/>
        </p:blipFill>
        <p:spPr>
          <a:xfrm>
            <a:off x="4499992" y="3140968"/>
            <a:ext cx="4372069" cy="33156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4" r="4134"/>
          <a:stretch/>
        </p:blipFill>
        <p:spPr>
          <a:xfrm>
            <a:off x="251521" y="265715"/>
            <a:ext cx="4104456" cy="305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18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heme/theme1.xml><?xml version="1.0" encoding="utf-8"?>
<a:theme xmlns:a="http://schemas.openxmlformats.org/drawingml/2006/main" name="biel z ozdobnikiem">
  <a:themeElements>
    <a:clrScheme name="Default Design 2">
      <a:dk1>
        <a:srgbClr val="000000"/>
      </a:dk1>
      <a:lt1>
        <a:srgbClr val="CCFFFF"/>
      </a:lt1>
      <a:dk2>
        <a:srgbClr val="000000"/>
      </a:dk2>
      <a:lt2>
        <a:srgbClr val="B2B2B2"/>
      </a:lt2>
      <a:accent1>
        <a:srgbClr val="318C23"/>
      </a:accent1>
      <a:accent2>
        <a:srgbClr val="3268A6"/>
      </a:accent2>
      <a:accent3>
        <a:srgbClr val="E2FFFF"/>
      </a:accent3>
      <a:accent4>
        <a:srgbClr val="000000"/>
      </a:accent4>
      <a:accent5>
        <a:srgbClr val="ADC5AC"/>
      </a:accent5>
      <a:accent6>
        <a:srgbClr val="2C5E96"/>
      </a:accent6>
      <a:hlink>
        <a:srgbClr val="006E6E"/>
      </a:hlink>
      <a:folHlink>
        <a:srgbClr val="4B468C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8096"/>
        </a:accent2>
        <a:accent3>
          <a:srgbClr val="E2FFFF"/>
        </a:accent3>
        <a:accent4>
          <a:srgbClr val="000000"/>
        </a:accent4>
        <a:accent5>
          <a:srgbClr val="AAC5C5"/>
        </a:accent5>
        <a:accent6>
          <a:srgbClr val="007387"/>
        </a:accent6>
        <a:hlink>
          <a:srgbClr val="007373"/>
        </a:hlink>
        <a:folHlink>
          <a:srgbClr val="006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318C23"/>
        </a:accent1>
        <a:accent2>
          <a:srgbClr val="3268A6"/>
        </a:accent2>
        <a:accent3>
          <a:srgbClr val="E2FFFF"/>
        </a:accent3>
        <a:accent4>
          <a:srgbClr val="000000"/>
        </a:accent4>
        <a:accent5>
          <a:srgbClr val="ADC5AC"/>
        </a:accent5>
        <a:accent6>
          <a:srgbClr val="2C5E96"/>
        </a:accent6>
        <a:hlink>
          <a:srgbClr val="006E6E"/>
        </a:hlink>
        <a:folHlink>
          <a:srgbClr val="4B4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996B2E"/>
        </a:accent1>
        <a:accent2>
          <a:srgbClr val="007878"/>
        </a:accent2>
        <a:accent3>
          <a:srgbClr val="E2FFFF"/>
        </a:accent3>
        <a:accent4>
          <a:srgbClr val="000000"/>
        </a:accent4>
        <a:accent5>
          <a:srgbClr val="CABAAD"/>
        </a:accent5>
        <a:accent6>
          <a:srgbClr val="006C6C"/>
        </a:accent6>
        <a:hlink>
          <a:srgbClr val="8C3137"/>
        </a:hlink>
        <a:folHlink>
          <a:srgbClr val="802D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807D26"/>
        </a:accent1>
        <a:accent2>
          <a:srgbClr val="A65832"/>
        </a:accent2>
        <a:accent3>
          <a:srgbClr val="E2FFFF"/>
        </a:accent3>
        <a:accent4>
          <a:srgbClr val="000000"/>
        </a:accent4>
        <a:accent5>
          <a:srgbClr val="C0BFAC"/>
        </a:accent5>
        <a:accent6>
          <a:srgbClr val="964F2C"/>
        </a:accent6>
        <a:hlink>
          <a:srgbClr val="006B6B"/>
        </a:hlink>
        <a:folHlink>
          <a:srgbClr val="644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8096"/>
        </a:accent2>
        <a:accent3>
          <a:srgbClr val="FFFFFF"/>
        </a:accent3>
        <a:accent4>
          <a:srgbClr val="000000"/>
        </a:accent4>
        <a:accent5>
          <a:srgbClr val="AAC5C5"/>
        </a:accent5>
        <a:accent6>
          <a:srgbClr val="007387"/>
        </a:accent6>
        <a:hlink>
          <a:srgbClr val="007373"/>
        </a:hlink>
        <a:folHlink>
          <a:srgbClr val="006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18C23"/>
        </a:accent1>
        <a:accent2>
          <a:srgbClr val="3268A6"/>
        </a:accent2>
        <a:accent3>
          <a:srgbClr val="FFFFFF"/>
        </a:accent3>
        <a:accent4>
          <a:srgbClr val="000000"/>
        </a:accent4>
        <a:accent5>
          <a:srgbClr val="ADC5AC"/>
        </a:accent5>
        <a:accent6>
          <a:srgbClr val="2C5E96"/>
        </a:accent6>
        <a:hlink>
          <a:srgbClr val="006E6E"/>
        </a:hlink>
        <a:folHlink>
          <a:srgbClr val="4B4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6B2E"/>
        </a:accent1>
        <a:accent2>
          <a:srgbClr val="007878"/>
        </a:accent2>
        <a:accent3>
          <a:srgbClr val="FFFFFF"/>
        </a:accent3>
        <a:accent4>
          <a:srgbClr val="000000"/>
        </a:accent4>
        <a:accent5>
          <a:srgbClr val="CABAAD"/>
        </a:accent5>
        <a:accent6>
          <a:srgbClr val="006C6C"/>
        </a:accent6>
        <a:hlink>
          <a:srgbClr val="8C3137"/>
        </a:hlink>
        <a:folHlink>
          <a:srgbClr val="802D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07D26"/>
        </a:accent1>
        <a:accent2>
          <a:srgbClr val="A65832"/>
        </a:accent2>
        <a:accent3>
          <a:srgbClr val="FFFFFF"/>
        </a:accent3>
        <a:accent4>
          <a:srgbClr val="000000"/>
        </a:accent4>
        <a:accent5>
          <a:srgbClr val="C0BFAC"/>
        </a:accent5>
        <a:accent6>
          <a:srgbClr val="964F2C"/>
        </a:accent6>
        <a:hlink>
          <a:srgbClr val="006B6B"/>
        </a:hlink>
        <a:folHlink>
          <a:srgbClr val="644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CCFFFF"/>
      </a:lt1>
      <a:dk2>
        <a:srgbClr val="000000"/>
      </a:dk2>
      <a:lt2>
        <a:srgbClr val="B2B2B2"/>
      </a:lt2>
      <a:accent1>
        <a:srgbClr val="318C23"/>
      </a:accent1>
      <a:accent2>
        <a:srgbClr val="3268A6"/>
      </a:accent2>
      <a:accent3>
        <a:srgbClr val="E2FFFF"/>
      </a:accent3>
      <a:accent4>
        <a:srgbClr val="000000"/>
      </a:accent4>
      <a:accent5>
        <a:srgbClr val="ADC5AC"/>
      </a:accent5>
      <a:accent6>
        <a:srgbClr val="2C5E96"/>
      </a:accent6>
      <a:hlink>
        <a:srgbClr val="006E6E"/>
      </a:hlink>
      <a:folHlink>
        <a:srgbClr val="4B468C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8096"/>
        </a:accent2>
        <a:accent3>
          <a:srgbClr val="E2FFFF"/>
        </a:accent3>
        <a:accent4>
          <a:srgbClr val="000000"/>
        </a:accent4>
        <a:accent5>
          <a:srgbClr val="AAC5C5"/>
        </a:accent5>
        <a:accent6>
          <a:srgbClr val="007387"/>
        </a:accent6>
        <a:hlink>
          <a:srgbClr val="007373"/>
        </a:hlink>
        <a:folHlink>
          <a:srgbClr val="006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318C23"/>
        </a:accent1>
        <a:accent2>
          <a:srgbClr val="3268A6"/>
        </a:accent2>
        <a:accent3>
          <a:srgbClr val="E2FFFF"/>
        </a:accent3>
        <a:accent4>
          <a:srgbClr val="000000"/>
        </a:accent4>
        <a:accent5>
          <a:srgbClr val="ADC5AC"/>
        </a:accent5>
        <a:accent6>
          <a:srgbClr val="2C5E96"/>
        </a:accent6>
        <a:hlink>
          <a:srgbClr val="006E6E"/>
        </a:hlink>
        <a:folHlink>
          <a:srgbClr val="4B4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996B2E"/>
        </a:accent1>
        <a:accent2>
          <a:srgbClr val="007878"/>
        </a:accent2>
        <a:accent3>
          <a:srgbClr val="E2FFFF"/>
        </a:accent3>
        <a:accent4>
          <a:srgbClr val="000000"/>
        </a:accent4>
        <a:accent5>
          <a:srgbClr val="CABAAD"/>
        </a:accent5>
        <a:accent6>
          <a:srgbClr val="006C6C"/>
        </a:accent6>
        <a:hlink>
          <a:srgbClr val="8C3137"/>
        </a:hlink>
        <a:folHlink>
          <a:srgbClr val="802D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807D26"/>
        </a:accent1>
        <a:accent2>
          <a:srgbClr val="A65832"/>
        </a:accent2>
        <a:accent3>
          <a:srgbClr val="E2FFFF"/>
        </a:accent3>
        <a:accent4>
          <a:srgbClr val="000000"/>
        </a:accent4>
        <a:accent5>
          <a:srgbClr val="C0BFAC"/>
        </a:accent5>
        <a:accent6>
          <a:srgbClr val="964F2C"/>
        </a:accent6>
        <a:hlink>
          <a:srgbClr val="006B6B"/>
        </a:hlink>
        <a:folHlink>
          <a:srgbClr val="644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8096"/>
        </a:accent2>
        <a:accent3>
          <a:srgbClr val="FFFFFF"/>
        </a:accent3>
        <a:accent4>
          <a:srgbClr val="000000"/>
        </a:accent4>
        <a:accent5>
          <a:srgbClr val="AAC5C5"/>
        </a:accent5>
        <a:accent6>
          <a:srgbClr val="007387"/>
        </a:accent6>
        <a:hlink>
          <a:srgbClr val="007373"/>
        </a:hlink>
        <a:folHlink>
          <a:srgbClr val="006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18C23"/>
        </a:accent1>
        <a:accent2>
          <a:srgbClr val="3268A6"/>
        </a:accent2>
        <a:accent3>
          <a:srgbClr val="FFFFFF"/>
        </a:accent3>
        <a:accent4>
          <a:srgbClr val="000000"/>
        </a:accent4>
        <a:accent5>
          <a:srgbClr val="ADC5AC"/>
        </a:accent5>
        <a:accent6>
          <a:srgbClr val="2C5E96"/>
        </a:accent6>
        <a:hlink>
          <a:srgbClr val="006E6E"/>
        </a:hlink>
        <a:folHlink>
          <a:srgbClr val="4B4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6B2E"/>
        </a:accent1>
        <a:accent2>
          <a:srgbClr val="007878"/>
        </a:accent2>
        <a:accent3>
          <a:srgbClr val="FFFFFF"/>
        </a:accent3>
        <a:accent4>
          <a:srgbClr val="000000"/>
        </a:accent4>
        <a:accent5>
          <a:srgbClr val="CABAAD"/>
        </a:accent5>
        <a:accent6>
          <a:srgbClr val="006C6C"/>
        </a:accent6>
        <a:hlink>
          <a:srgbClr val="8C3137"/>
        </a:hlink>
        <a:folHlink>
          <a:srgbClr val="802D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07D26"/>
        </a:accent1>
        <a:accent2>
          <a:srgbClr val="A65832"/>
        </a:accent2>
        <a:accent3>
          <a:srgbClr val="FFFFFF"/>
        </a:accent3>
        <a:accent4>
          <a:srgbClr val="000000"/>
        </a:accent4>
        <a:accent5>
          <a:srgbClr val="C0BFAC"/>
        </a:accent5>
        <a:accent6>
          <a:srgbClr val="964F2C"/>
        </a:accent6>
        <a:hlink>
          <a:srgbClr val="006B6B"/>
        </a:hlink>
        <a:folHlink>
          <a:srgbClr val="644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</Template>
  <TotalTime>3267</TotalTime>
  <Words>212</Words>
  <Application>Microsoft Office PowerPoint</Application>
  <PresentationFormat>Экран (4:3)</PresentationFormat>
  <Paragraphs>50</Paragraphs>
  <Slides>29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8" baseType="lpstr">
      <vt:lpstr>Batang</vt:lpstr>
      <vt:lpstr>Arial</vt:lpstr>
      <vt:lpstr>Calibri</vt:lpstr>
      <vt:lpstr>Times New Roman</vt:lpstr>
      <vt:lpstr>Wingdings</vt:lpstr>
      <vt:lpstr>Wingdings 3</vt:lpstr>
      <vt:lpstr>biel z ozdobnikiem</vt:lpstr>
      <vt:lpstr>1_Default Design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 опыта: «Создание  системы краеведческих  мероприятий, способствующих воспитанию  нравственно- патриотических  чувств у дошкольников»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Нравственно-патриотическое воспитание дошкольников</dc:title>
  <dc:creator>1</dc:creator>
  <cp:lastModifiedBy>123</cp:lastModifiedBy>
  <cp:revision>224</cp:revision>
  <dcterms:created xsi:type="dcterms:W3CDTF">2014-10-18T10:20:01Z</dcterms:created>
  <dcterms:modified xsi:type="dcterms:W3CDTF">2016-04-10T06:35:52Z</dcterms:modified>
</cp:coreProperties>
</file>